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76" r:id="rId2"/>
    <p:sldId id="263" r:id="rId3"/>
    <p:sldId id="258" r:id="rId4"/>
    <p:sldId id="259" r:id="rId5"/>
    <p:sldId id="260" r:id="rId6"/>
    <p:sldId id="261" r:id="rId7"/>
    <p:sldId id="262" r:id="rId8"/>
    <p:sldId id="264" r:id="rId9"/>
    <p:sldId id="277"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19" autoAdjust="0"/>
    <p:restoredTop sz="94624" autoAdjust="0"/>
  </p:normalViewPr>
  <p:slideViewPr>
    <p:cSldViewPr>
      <p:cViewPr varScale="1">
        <p:scale>
          <a:sx n="69" d="100"/>
          <a:sy n="69" d="100"/>
        </p:scale>
        <p:origin x="-1110"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1D8BD707-D9CF-40AE-B4C6-C98DA3205C09}" type="datetimeFigureOut">
              <a:rPr lang="en-US" smtClean="0"/>
              <a:pPr/>
              <a:t>4/7/2020</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4/7/2020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1D8BD707-D9CF-40AE-B4C6-C98DA3205C09}" type="datetimeFigureOut">
              <a:rPr lang="en-US" smtClean="0"/>
              <a:pPr/>
              <a:t>4/7/2020</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4/7/2020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1D8BD707-D9CF-40AE-B4C6-C98DA3205C09}" type="datetimeFigureOut">
              <a:rPr lang="en-US" smtClean="0"/>
              <a:pPr/>
              <a:t>4/7/2020</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4/7/2020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4/7/2020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D8BD707-D9CF-40AE-B4C6-C98DA3205C09}" type="datetimeFigureOut">
              <a:rPr lang="en-US" smtClean="0"/>
              <a:pPr/>
              <a:t>4/7/2020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1D8BD707-D9CF-40AE-B4C6-C98DA3205C09}" type="datetimeFigureOut">
              <a:rPr lang="en-US" smtClean="0"/>
              <a:pPr/>
              <a:t>4/7/2020</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4/7/2020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4/7/2020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1D8BD707-D9CF-40AE-B4C6-C98DA3205C09}" type="datetimeFigureOut">
              <a:rPr lang="en-US" smtClean="0"/>
              <a:pPr/>
              <a:t>4/7/2020</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Email-priyamvadapreet@gmail.com" TargetMode="External"/><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en.wikipedia.org/wiki/Morality"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1"/>
          <p:cNvSpPr txBox="1">
            <a:spLocks noChangeArrowheads="1"/>
          </p:cNvSpPr>
          <p:nvPr/>
        </p:nvSpPr>
        <p:spPr bwMode="auto">
          <a:xfrm>
            <a:off x="228600" y="533400"/>
            <a:ext cx="8686800" cy="769441"/>
          </a:xfrm>
          <a:prstGeom prst="rect">
            <a:avLst/>
          </a:prstGeom>
          <a:noFill/>
          <a:ln w="9525">
            <a:noFill/>
            <a:miter lim="800000"/>
            <a:headEnd/>
            <a:tailEnd/>
          </a:ln>
        </p:spPr>
        <p:txBody>
          <a:bodyPr>
            <a:spAutoFit/>
          </a:bodyPr>
          <a:lstStyle/>
          <a:p>
            <a:pPr algn="ctr"/>
            <a:r>
              <a:rPr lang="en-US" sz="4400" b="1" smtClean="0">
                <a:solidFill>
                  <a:srgbClr val="FF0000"/>
                </a:solidFill>
                <a:latin typeface="Arial" charset="0"/>
                <a:ea typeface="Times New Roman" pitchFamily="18" charset="0"/>
              </a:rPr>
              <a:t>Moral Development part-1</a:t>
            </a:r>
            <a:endParaRPr lang="en-US" sz="4400" b="1" dirty="0">
              <a:solidFill>
                <a:srgbClr val="FF0000"/>
              </a:solidFill>
              <a:latin typeface="Arial" charset="0"/>
              <a:ea typeface="Times New Roman" pitchFamily="18" charset="0"/>
            </a:endParaRPr>
          </a:p>
        </p:txBody>
      </p:sp>
      <p:pic>
        <p:nvPicPr>
          <p:cNvPr id="3075" name="Picture 3" descr="C:\Users\Dr.Priyanka\Desktop\download.jpg"/>
          <p:cNvPicPr>
            <a:picLocks noChangeAspect="1" noChangeArrowheads="1"/>
          </p:cNvPicPr>
          <p:nvPr/>
        </p:nvPicPr>
        <p:blipFill>
          <a:blip r:embed="rId2"/>
          <a:srcRect/>
          <a:stretch>
            <a:fillRect/>
          </a:stretch>
        </p:blipFill>
        <p:spPr bwMode="auto">
          <a:xfrm>
            <a:off x="3048000" y="1295400"/>
            <a:ext cx="3138487" cy="2133600"/>
          </a:xfrm>
          <a:prstGeom prst="rect">
            <a:avLst/>
          </a:prstGeom>
          <a:noFill/>
          <a:ln w="9525">
            <a:noFill/>
            <a:miter lim="800000"/>
            <a:headEnd/>
            <a:tailEnd/>
          </a:ln>
        </p:spPr>
      </p:pic>
      <p:sp>
        <p:nvSpPr>
          <p:cNvPr id="3076" name="TextBox 3"/>
          <p:cNvSpPr txBox="1">
            <a:spLocks noChangeArrowheads="1"/>
          </p:cNvSpPr>
          <p:nvPr/>
        </p:nvSpPr>
        <p:spPr bwMode="auto">
          <a:xfrm>
            <a:off x="457200" y="3581400"/>
            <a:ext cx="8305800" cy="3477875"/>
          </a:xfrm>
          <a:prstGeom prst="rect">
            <a:avLst/>
          </a:prstGeom>
          <a:noFill/>
          <a:ln w="9525">
            <a:noFill/>
            <a:miter lim="800000"/>
            <a:headEnd/>
            <a:tailEnd/>
          </a:ln>
        </p:spPr>
        <p:txBody>
          <a:bodyPr wrap="square">
            <a:spAutoFit/>
          </a:bodyPr>
          <a:lstStyle/>
          <a:p>
            <a:pPr algn="ctr"/>
            <a:r>
              <a:rPr lang="en-US" sz="2000" b="1" dirty="0" smtClean="0">
                <a:solidFill>
                  <a:srgbClr val="0070C0"/>
                </a:solidFill>
              </a:rPr>
              <a:t>PGDCP; SEMESTER-II</a:t>
            </a:r>
          </a:p>
          <a:p>
            <a:pPr algn="ctr"/>
            <a:r>
              <a:rPr lang="en-US" sz="2000" b="1" dirty="0" smtClean="0">
                <a:solidFill>
                  <a:srgbClr val="0070C0"/>
                </a:solidFill>
              </a:rPr>
              <a:t>COURSE: Life Span</a:t>
            </a:r>
            <a:endParaRPr lang="en-US" sz="2000" b="1" dirty="0">
              <a:solidFill>
                <a:srgbClr val="0070C0"/>
              </a:solidFill>
            </a:endParaRPr>
          </a:p>
          <a:p>
            <a:pPr algn="ctr"/>
            <a:r>
              <a:rPr lang="en-US" sz="2000" b="1" dirty="0">
                <a:solidFill>
                  <a:srgbClr val="0070C0"/>
                </a:solidFill>
              </a:rPr>
              <a:t> Paper </a:t>
            </a:r>
            <a:r>
              <a:rPr lang="en-US" sz="2000" b="1" dirty="0" smtClean="0">
                <a:solidFill>
                  <a:srgbClr val="0070C0"/>
                </a:solidFill>
              </a:rPr>
              <a:t>VI; </a:t>
            </a:r>
            <a:r>
              <a:rPr lang="en-US" sz="2000" b="1" dirty="0">
                <a:solidFill>
                  <a:srgbClr val="0070C0"/>
                </a:solidFill>
              </a:rPr>
              <a:t>Unit </a:t>
            </a:r>
            <a:r>
              <a:rPr lang="en-US" sz="2000" b="1" dirty="0" smtClean="0">
                <a:solidFill>
                  <a:srgbClr val="0070C0"/>
                </a:solidFill>
              </a:rPr>
              <a:t>IV</a:t>
            </a:r>
            <a:endParaRPr lang="en-US" sz="2000" b="1" dirty="0">
              <a:solidFill>
                <a:srgbClr val="0070C0"/>
              </a:solidFill>
            </a:endParaRPr>
          </a:p>
          <a:p>
            <a:pPr algn="ctr"/>
            <a:r>
              <a:rPr lang="en-US" sz="2000" b="1" dirty="0">
                <a:solidFill>
                  <a:schemeClr val="accent1"/>
                </a:solidFill>
              </a:rPr>
              <a:t>By</a:t>
            </a:r>
          </a:p>
          <a:p>
            <a:pPr algn="ctr"/>
            <a:r>
              <a:rPr lang="en-US" sz="2000" b="1" dirty="0">
                <a:solidFill>
                  <a:schemeClr val="accent1"/>
                </a:solidFill>
              </a:rPr>
              <a:t>Dr. </a:t>
            </a:r>
            <a:r>
              <a:rPr lang="en-US" sz="2000" b="1" dirty="0" err="1" smtClean="0">
                <a:solidFill>
                  <a:schemeClr val="accent1"/>
                </a:solidFill>
              </a:rPr>
              <a:t>Priyamvada</a:t>
            </a:r>
            <a:endParaRPr lang="en-US" sz="2000" b="1" dirty="0">
              <a:solidFill>
                <a:schemeClr val="accent1"/>
              </a:solidFill>
            </a:endParaRPr>
          </a:p>
          <a:p>
            <a:pPr algn="ctr"/>
            <a:r>
              <a:rPr lang="en-US" sz="2000" b="1" dirty="0" smtClean="0">
                <a:solidFill>
                  <a:srgbClr val="0070C0"/>
                </a:solidFill>
              </a:rPr>
              <a:t>Part Time/Guest Faculty</a:t>
            </a:r>
            <a:endParaRPr lang="en-US" sz="2000" b="1" dirty="0">
              <a:solidFill>
                <a:srgbClr val="0070C0"/>
              </a:solidFill>
            </a:endParaRPr>
          </a:p>
          <a:p>
            <a:pPr algn="ctr"/>
            <a:r>
              <a:rPr lang="en-US" sz="2000" b="1" dirty="0">
                <a:solidFill>
                  <a:srgbClr val="0070C0"/>
                </a:solidFill>
              </a:rPr>
              <a:t>Institute of Psychological Research and Service</a:t>
            </a:r>
          </a:p>
          <a:p>
            <a:pPr algn="ctr"/>
            <a:r>
              <a:rPr lang="en-US" sz="2000" b="1" dirty="0">
                <a:solidFill>
                  <a:srgbClr val="0070C0"/>
                </a:solidFill>
              </a:rPr>
              <a:t>Patna </a:t>
            </a:r>
            <a:r>
              <a:rPr lang="en-US" sz="2000" b="1" dirty="0" smtClean="0">
                <a:solidFill>
                  <a:srgbClr val="0070C0"/>
                </a:solidFill>
              </a:rPr>
              <a:t>University</a:t>
            </a:r>
          </a:p>
          <a:p>
            <a:pPr algn="ctr"/>
            <a:r>
              <a:rPr lang="en-US" sz="2000" b="1" dirty="0" smtClean="0">
                <a:solidFill>
                  <a:srgbClr val="0070C0"/>
                </a:solidFill>
                <a:hlinkClick r:id="rId3"/>
              </a:rPr>
              <a:t>Email-priyamvadapreet@gmail.com</a:t>
            </a:r>
            <a:endParaRPr lang="en-US" sz="2000" b="1" dirty="0" smtClean="0">
              <a:solidFill>
                <a:srgbClr val="0070C0"/>
              </a:solidFill>
            </a:endParaRPr>
          </a:p>
          <a:p>
            <a:pPr algn="ctr"/>
            <a:r>
              <a:rPr lang="en-US" sz="2000" b="1" dirty="0" smtClean="0">
                <a:solidFill>
                  <a:srgbClr val="0070C0"/>
                </a:solidFill>
              </a:rPr>
              <a:t>Contact-9693299059</a:t>
            </a:r>
          </a:p>
          <a:p>
            <a:pPr algn="ctr"/>
            <a:endParaRPr lang="en-IN" sz="2000" b="1" dirty="0">
              <a:solidFill>
                <a:srgbClr val="0070C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Meaning of Moral</a:t>
            </a:r>
            <a:endParaRPr lang="en-US" dirty="0"/>
          </a:p>
        </p:txBody>
      </p:sp>
      <p:sp>
        <p:nvSpPr>
          <p:cNvPr id="3" name="Content Placeholder 2"/>
          <p:cNvSpPr>
            <a:spLocks noGrp="1"/>
          </p:cNvSpPr>
          <p:nvPr>
            <p:ph idx="1"/>
          </p:nvPr>
        </p:nvSpPr>
        <p:spPr/>
        <p:txBody>
          <a:bodyPr/>
          <a:lstStyle/>
          <a:p>
            <a:r>
              <a:rPr lang="en-US" dirty="0" smtClean="0"/>
              <a:t>The term moral is derived from the Latin word mores meaning manners, customs and folk ways. Morality is indissolubly linked with the social system. The child has to learn what is good and what is bad, what is right and what is wrong. He has also to learn his duty.</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924800" cy="914400"/>
          </a:xfrm>
        </p:spPr>
        <p:txBody>
          <a:bodyPr>
            <a:normAutofit/>
          </a:bodyPr>
          <a:lstStyle/>
          <a:p>
            <a:r>
              <a:rPr lang="en-US" dirty="0" smtClean="0"/>
              <a:t>What is Moral Development?</a:t>
            </a:r>
            <a:endParaRPr lang="en-US" dirty="0"/>
          </a:p>
        </p:txBody>
      </p:sp>
      <p:sp>
        <p:nvSpPr>
          <p:cNvPr id="3" name="Content Placeholder 2"/>
          <p:cNvSpPr>
            <a:spLocks noGrp="1"/>
          </p:cNvSpPr>
          <p:nvPr>
            <p:ph idx="1"/>
          </p:nvPr>
        </p:nvSpPr>
        <p:spPr>
          <a:xfrm>
            <a:off x="457200" y="1219200"/>
            <a:ext cx="8077200" cy="5638800"/>
          </a:xfrm>
        </p:spPr>
        <p:txBody>
          <a:bodyPr>
            <a:normAutofit fontScale="92500" lnSpcReduction="10000"/>
          </a:bodyPr>
          <a:lstStyle/>
          <a:p>
            <a:pPr>
              <a:buFont typeface="Wingdings" pitchFamily="2" charset="2"/>
              <a:buChar char="v"/>
            </a:pPr>
            <a:r>
              <a:rPr lang="en-US" b="1" dirty="0" smtClean="0"/>
              <a:t>Moral development</a:t>
            </a:r>
            <a:r>
              <a:rPr lang="en-US" dirty="0" smtClean="0"/>
              <a:t> focuses on the emergence, change, and understanding of </a:t>
            </a:r>
            <a:r>
              <a:rPr lang="en-US" dirty="0" smtClean="0">
                <a:hlinkClick r:id="rId2" tooltip="Morality"/>
              </a:rPr>
              <a:t>morality</a:t>
            </a:r>
            <a:r>
              <a:rPr lang="en-US" dirty="0" smtClean="0"/>
              <a:t> from infancy through adulthood. </a:t>
            </a:r>
          </a:p>
          <a:p>
            <a:pPr>
              <a:buFont typeface="Wingdings" pitchFamily="2" charset="2"/>
              <a:buChar char="v"/>
            </a:pPr>
            <a:r>
              <a:rPr lang="en-US" dirty="0" smtClean="0"/>
              <a:t>Morality develops across a lifetime and is influenced by an individual's experiences and their behavior when faced with moral issues through different periods' physical and cognitive development.</a:t>
            </a:r>
          </a:p>
          <a:p>
            <a:pPr>
              <a:buFont typeface="Wingdings" pitchFamily="2" charset="2"/>
              <a:buChar char="v"/>
            </a:pPr>
            <a:r>
              <a:rPr lang="en-US" dirty="0" smtClean="0"/>
              <a:t> In short, morality concerns an individual's growing sense of what is right and wrong; it is for this reason that young children have different moral </a:t>
            </a:r>
            <a:r>
              <a:rPr lang="en-US" dirty="0" err="1" smtClean="0"/>
              <a:t>judgement</a:t>
            </a:r>
            <a:r>
              <a:rPr lang="en-US" dirty="0" smtClean="0"/>
              <a:t> and character than that of a grown adult. </a:t>
            </a:r>
          </a:p>
          <a:p>
            <a:pPr>
              <a:buFont typeface="Wingdings" pitchFamily="2" charset="2"/>
              <a:buChar char="v"/>
            </a:pPr>
            <a:r>
              <a:rPr lang="en-US" dirty="0" smtClean="0"/>
              <a:t>Morality in itself is often a synonym for "rightness" or "goodness". It refers to a certain code of conduct that is derived from one's culture, religion or personal philosophy that guides one's actions, behaviors and thoughts. </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92162"/>
          </a:xfrm>
        </p:spPr>
        <p:txBody>
          <a:bodyPr>
            <a:normAutofit fontScale="90000"/>
          </a:bodyPr>
          <a:lstStyle/>
          <a:p>
            <a:r>
              <a:rPr lang="en-US" dirty="0" smtClean="0"/>
              <a:t>More about Moral Development?</a:t>
            </a:r>
            <a:endParaRPr lang="en-US" dirty="0"/>
          </a:p>
        </p:txBody>
      </p:sp>
      <p:sp>
        <p:nvSpPr>
          <p:cNvPr id="3" name="Content Placeholder 2"/>
          <p:cNvSpPr>
            <a:spLocks noGrp="1"/>
          </p:cNvSpPr>
          <p:nvPr>
            <p:ph idx="1"/>
          </p:nvPr>
        </p:nvSpPr>
        <p:spPr>
          <a:xfrm>
            <a:off x="457200" y="1295400"/>
            <a:ext cx="7467600" cy="5178552"/>
          </a:xfrm>
        </p:spPr>
        <p:txBody>
          <a:bodyPr>
            <a:normAutofit lnSpcReduction="10000"/>
          </a:bodyPr>
          <a:lstStyle/>
          <a:p>
            <a:pPr>
              <a:buFont typeface="Wingdings" pitchFamily="2" charset="2"/>
              <a:buChar char="q"/>
            </a:pPr>
            <a:r>
              <a:rPr lang="en-US" dirty="0" smtClean="0"/>
              <a:t>In order to investigate how individuals understand morality, it is essential to consider their beliefs, emotions, attitudes, and behaviors that contribute to their moral understanding.</a:t>
            </a:r>
          </a:p>
          <a:p>
            <a:pPr>
              <a:buFont typeface="Wingdings" pitchFamily="2" charset="2"/>
              <a:buChar char="q"/>
            </a:pPr>
            <a:r>
              <a:rPr lang="en-US" dirty="0" smtClean="0"/>
              <a:t> Additionally, researchers in the field of moral development consider the role of peers and parents in facilitating moral development, the role of conscience and values, socialization and cultural influences, empathy and altruism, and positive development, in order to understand what factors impact morality of an individual more completely.</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914400"/>
            <a:ext cx="9144000" cy="6186309"/>
          </a:xfrm>
          <a:prstGeom prst="rect">
            <a:avLst/>
          </a:prstGeom>
        </p:spPr>
        <p:txBody>
          <a:bodyPr wrap="square">
            <a:spAutoFit/>
          </a:bodyPr>
          <a:lstStyle/>
          <a:p>
            <a:endParaRPr lang="en-US" b="1" dirty="0" smtClean="0"/>
          </a:p>
          <a:p>
            <a:endParaRPr lang="en-US" b="1" dirty="0" smtClean="0"/>
          </a:p>
          <a:p>
            <a:pPr marL="342900" indent="-342900">
              <a:buFont typeface="+mj-lt"/>
              <a:buAutoNum type="arabicPeriod"/>
            </a:pPr>
            <a:r>
              <a:rPr lang="en-US" b="1" dirty="0" smtClean="0"/>
              <a:t>Moral affect</a:t>
            </a:r>
          </a:p>
          <a:p>
            <a:r>
              <a:rPr lang="en-US" dirty="0" smtClean="0"/>
              <a:t>the emotional component of morality, including feelings such as guilt, shame, and pride in ethical conduct.</a:t>
            </a:r>
          </a:p>
          <a:p>
            <a:endParaRPr lang="en-US" b="1" dirty="0" smtClean="0"/>
          </a:p>
          <a:p>
            <a:endParaRPr lang="en-US" b="1" dirty="0" smtClean="0"/>
          </a:p>
          <a:p>
            <a:endParaRPr lang="en-US" b="1" dirty="0" smtClean="0"/>
          </a:p>
          <a:p>
            <a:endParaRPr lang="en-US" b="1" dirty="0" smtClean="0"/>
          </a:p>
          <a:p>
            <a:endParaRPr lang="en-US" b="1" dirty="0" smtClean="0"/>
          </a:p>
          <a:p>
            <a:endParaRPr lang="en-US" b="1" dirty="0" smtClean="0"/>
          </a:p>
          <a:p>
            <a:endParaRPr lang="en-US" b="1" dirty="0" smtClean="0"/>
          </a:p>
          <a:p>
            <a:endParaRPr lang="en-US" b="1" dirty="0" smtClean="0"/>
          </a:p>
          <a:p>
            <a:endParaRPr lang="en-US" b="1" dirty="0" smtClean="0"/>
          </a:p>
          <a:p>
            <a:endParaRPr lang="en-US" b="1" dirty="0" smtClean="0"/>
          </a:p>
          <a:p>
            <a:endParaRPr lang="en-US" b="1" dirty="0" smtClean="0"/>
          </a:p>
          <a:p>
            <a:endParaRPr lang="en-US" b="1" dirty="0" smtClean="0"/>
          </a:p>
          <a:p>
            <a:endParaRPr lang="en-US" b="1" dirty="0" smtClean="0"/>
          </a:p>
          <a:p>
            <a:endParaRPr lang="en-US" b="1" dirty="0" smtClean="0"/>
          </a:p>
          <a:p>
            <a:endParaRPr lang="en-US" b="1" dirty="0" smtClean="0"/>
          </a:p>
          <a:p>
            <a:endParaRPr lang="en-US" b="1" dirty="0" smtClean="0"/>
          </a:p>
          <a:p>
            <a:endParaRPr lang="en-US" dirty="0" smtClean="0"/>
          </a:p>
        </p:txBody>
      </p:sp>
      <p:sp>
        <p:nvSpPr>
          <p:cNvPr id="4" name="Rectangle 3"/>
          <p:cNvSpPr/>
          <p:nvPr/>
        </p:nvSpPr>
        <p:spPr>
          <a:xfrm>
            <a:off x="228600" y="2438400"/>
            <a:ext cx="8382000" cy="3970318"/>
          </a:xfrm>
          <a:prstGeom prst="rect">
            <a:avLst/>
          </a:prstGeom>
        </p:spPr>
        <p:txBody>
          <a:bodyPr wrap="square">
            <a:spAutoFit/>
          </a:bodyPr>
          <a:lstStyle/>
          <a:p>
            <a:pPr algn="just"/>
            <a:r>
              <a:rPr lang="en-US" b="1" dirty="0" smtClean="0"/>
              <a:t>The Affective Component of Moral Development</a:t>
            </a:r>
          </a:p>
          <a:p>
            <a:pPr algn="just"/>
            <a:endParaRPr lang="en-US" dirty="0" smtClean="0"/>
          </a:p>
          <a:p>
            <a:pPr algn="just"/>
            <a:r>
              <a:rPr lang="en-US" dirty="0" smtClean="0">
                <a:latin typeface="+mj-lt"/>
              </a:rPr>
              <a:t>Psychoanalysts view the mature personality as having three</a:t>
            </a:r>
          </a:p>
          <a:p>
            <a:pPr algn="just"/>
            <a:r>
              <a:rPr lang="en-US" dirty="0" smtClean="0">
                <a:latin typeface="+mj-lt"/>
              </a:rPr>
              <a:t>components: An irrational id that seeks the immediate gratification of instinctual needs, a rational ego that formulates realistic plans for meeting these needs, and a moralistic superego (or conscience) that monitors the acceptability of the ego’s thoughts and deeds. Freud claimed that infants and toddlers lack a superego and act on their selfish impulses unless parents control their behavior. But once the superego emerges, it was said to function as an internal censor that has the power to make a child feel proud of his virtuous conduct and guilty or shameful about committing moral transgressions. So children who are morally mature should generally resist temptation to violate moral norms in order to maintain self-esteem and avoid experiencing negative moral </a:t>
            </a:r>
            <a:r>
              <a:rPr lang="en-US" dirty="0" smtClean="0"/>
              <a:t>affects.</a:t>
            </a:r>
            <a:endParaRPr lang="en-US" dirty="0"/>
          </a:p>
        </p:txBody>
      </p:sp>
      <p:sp>
        <p:nvSpPr>
          <p:cNvPr id="8" name="Title 4"/>
          <p:cNvSpPr>
            <a:spLocks noGrp="1"/>
          </p:cNvSpPr>
          <p:nvPr>
            <p:ph type="title"/>
          </p:nvPr>
        </p:nvSpPr>
        <p:spPr>
          <a:xfrm>
            <a:off x="685800" y="304800"/>
            <a:ext cx="7696200" cy="990600"/>
          </a:xfrm>
        </p:spPr>
        <p:txBody>
          <a:bodyPr>
            <a:normAutofit fontScale="90000"/>
          </a:bodyPr>
          <a:lstStyle/>
          <a:p>
            <a:r>
              <a:rPr lang="en-US" b="1" dirty="0" smtClean="0"/>
              <a:t/>
            </a:r>
            <a:br>
              <a:rPr lang="en-US" b="1"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There are three components of morality:</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7467600" cy="6477000"/>
          </a:xfrm>
        </p:spPr>
        <p:txBody>
          <a:bodyPr>
            <a:noAutofit/>
          </a:bodyPr>
          <a:lstStyle/>
          <a:p>
            <a:pPr>
              <a:buNone/>
            </a:pPr>
            <a:r>
              <a:rPr lang="en-US" sz="2400" b="1" dirty="0" smtClean="0">
                <a:latin typeface="+mj-lt"/>
              </a:rPr>
              <a:t>2. Moral reasoning</a:t>
            </a:r>
          </a:p>
          <a:p>
            <a:pPr>
              <a:buNone/>
            </a:pPr>
            <a:r>
              <a:rPr lang="en-US" sz="2000" b="1" dirty="0" smtClean="0">
                <a:latin typeface="+mj-lt"/>
              </a:rPr>
              <a:t>	The cognitive component of morality</a:t>
            </a:r>
            <a:r>
              <a:rPr lang="en-US" sz="2000" dirty="0" smtClean="0">
                <a:latin typeface="+mj-lt"/>
              </a:rPr>
              <a:t>; the thinking that people display when deciding whether various acts are right or wrong.</a:t>
            </a:r>
          </a:p>
          <a:p>
            <a:pPr algn="just">
              <a:buNone/>
            </a:pPr>
            <a:r>
              <a:rPr lang="en-US" sz="2000" b="1" dirty="0" smtClean="0">
                <a:latin typeface="+mj-lt"/>
              </a:rPr>
              <a:t>The Cognitive Component of Moral Development</a:t>
            </a:r>
          </a:p>
          <a:p>
            <a:pPr algn="just">
              <a:buNone/>
            </a:pPr>
            <a:r>
              <a:rPr lang="en-US" sz="2000" dirty="0" smtClean="0">
                <a:latin typeface="+mj-lt"/>
              </a:rPr>
              <a:t>	Cognitive </a:t>
            </a:r>
            <a:r>
              <a:rPr lang="en-US" sz="2000" dirty="0" err="1" smtClean="0">
                <a:latin typeface="+mj-lt"/>
              </a:rPr>
              <a:t>developmentalists</a:t>
            </a:r>
            <a:r>
              <a:rPr lang="en-US" sz="2000" dirty="0" smtClean="0">
                <a:latin typeface="+mj-lt"/>
              </a:rPr>
              <a:t> study morality by examining the development of moral reasoning that children display when deciding whether various acts are right or wrong.</a:t>
            </a:r>
          </a:p>
          <a:p>
            <a:pPr algn="just">
              <a:buNone/>
            </a:pPr>
            <a:r>
              <a:rPr lang="en-US" sz="2000" dirty="0" smtClean="0">
                <a:latin typeface="+mj-lt"/>
              </a:rPr>
              <a:t>	According to cognitive theorists, both cognitive growth and social experiences help children to develop progressively richer understandings of the meaning of rules, laws, and interpersonal obligations. As children acquire these new understandings, they are said to progress through an invariant sequence of moral stages, each of which evolves from and replaces its predecessor and represents a more advanced or “mature” perspective on moral issues. In this component we first examine Jean Piaget’s theory of moral development and later turning to Lawrence Kohlberg’s  theory.</a:t>
            </a:r>
            <a:endParaRPr lang="en-US" sz="2000" dirty="0">
              <a:latin typeface="+mj-lt"/>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7467600" cy="6245352"/>
          </a:xfrm>
        </p:spPr>
        <p:txBody>
          <a:bodyPr>
            <a:normAutofit fontScale="85000" lnSpcReduction="10000"/>
          </a:bodyPr>
          <a:lstStyle/>
          <a:p>
            <a:pPr>
              <a:buNone/>
            </a:pPr>
            <a:r>
              <a:rPr lang="en-US" b="1" dirty="0" smtClean="0"/>
              <a:t>3. Moral behavior</a:t>
            </a:r>
          </a:p>
          <a:p>
            <a:pPr algn="just">
              <a:buNone/>
            </a:pPr>
            <a:r>
              <a:rPr lang="en-US" dirty="0" smtClean="0"/>
              <a:t>the behavioral component of morality; actions that are consistent with one’s moral standards in situations in which one is tempted to violate them.</a:t>
            </a:r>
          </a:p>
          <a:p>
            <a:pPr algn="just">
              <a:buNone/>
            </a:pPr>
            <a:r>
              <a:rPr lang="en-US" b="1" dirty="0" smtClean="0"/>
              <a:t>The Behavioral Component of Moral Development</a:t>
            </a:r>
          </a:p>
          <a:p>
            <a:pPr algn="just">
              <a:buNone/>
            </a:pPr>
            <a:r>
              <a:rPr lang="en-US" dirty="0" smtClean="0"/>
              <a:t>Social-learning theorists such as Albert </a:t>
            </a:r>
            <a:r>
              <a:rPr lang="en-US" dirty="0" err="1" smtClean="0"/>
              <a:t>Bandura</a:t>
            </a:r>
            <a:r>
              <a:rPr lang="en-US" dirty="0" smtClean="0"/>
              <a:t> (1986, 1991) and Walter </a:t>
            </a:r>
            <a:r>
              <a:rPr lang="en-US" dirty="0" err="1" smtClean="0"/>
              <a:t>Mischel</a:t>
            </a:r>
            <a:r>
              <a:rPr lang="en-US" dirty="0" smtClean="0"/>
              <a:t> (1974) have been primarily interested in the behavioral component of morality—what we actually do when faced with temptation. They claim that moral behaviors are learned in the same way that other social behaviors are: through the operation of reinforcement and punishment and through observational learning. They also consider moral behavior to be strongly influenced by the specific situations in which people find themselves. It is not at all surprising, they say, to see a person behave morally in one situation but transgress in another situation, or to proclaim that nothing is more important than honesty but then lie or cheat</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239000" cy="990600"/>
          </a:xfrm>
        </p:spPr>
        <p:txBody>
          <a:bodyPr>
            <a:normAutofit fontScale="90000"/>
          </a:bodyPr>
          <a:lstStyle/>
          <a:p>
            <a:r>
              <a:rPr lang="en-US" dirty="0" smtClean="0"/>
              <a:t/>
            </a:r>
            <a:br>
              <a:rPr lang="en-US" dirty="0" smtClean="0"/>
            </a:br>
            <a:r>
              <a:rPr lang="en-US" sz="4000" dirty="0" smtClean="0"/>
              <a:t> </a:t>
            </a:r>
            <a:br>
              <a:rPr lang="en-US" sz="4000" dirty="0" smtClean="0"/>
            </a:br>
            <a:r>
              <a:rPr lang="en-US" sz="4000" dirty="0" smtClean="0"/>
              <a:t/>
            </a:r>
            <a:br>
              <a:rPr lang="en-US" sz="4000" dirty="0" smtClean="0"/>
            </a:br>
            <a:r>
              <a:rPr lang="en-US" sz="3100" dirty="0" smtClean="0"/>
              <a:t>Moral development includes moral </a:t>
            </a:r>
            <a:r>
              <a:rPr lang="en-US" sz="3100" dirty="0" err="1" smtClean="0"/>
              <a:t>behaviour</a:t>
            </a:r>
            <a:r>
              <a:rPr lang="en-US" sz="3100" dirty="0" smtClean="0"/>
              <a:t> and moral concepts:</a:t>
            </a:r>
            <a:endParaRPr lang="en-US" dirty="0"/>
          </a:p>
        </p:txBody>
      </p:sp>
      <p:sp>
        <p:nvSpPr>
          <p:cNvPr id="3" name="Content Placeholder 2"/>
          <p:cNvSpPr>
            <a:spLocks noGrp="1"/>
          </p:cNvSpPr>
          <p:nvPr>
            <p:ph idx="1"/>
          </p:nvPr>
        </p:nvSpPr>
        <p:spPr>
          <a:xfrm>
            <a:off x="457200" y="1295400"/>
            <a:ext cx="8229600" cy="5257800"/>
          </a:xfrm>
        </p:spPr>
        <p:txBody>
          <a:bodyPr>
            <a:normAutofit fontScale="92500" lnSpcReduction="10000"/>
          </a:bodyPr>
          <a:lstStyle/>
          <a:p>
            <a:pPr fontAlgn="base"/>
            <a:r>
              <a:rPr lang="en-US" b="1" dirty="0" smtClean="0"/>
              <a:t>1. Moral </a:t>
            </a:r>
            <a:r>
              <a:rPr lang="en-US" b="1" dirty="0" err="1" smtClean="0"/>
              <a:t>behaviour</a:t>
            </a:r>
            <a:r>
              <a:rPr lang="en-US" b="1" dirty="0" smtClean="0"/>
              <a:t>:</a:t>
            </a:r>
            <a:endParaRPr lang="en-US" dirty="0" smtClean="0"/>
          </a:p>
          <a:p>
            <a:pPr fontAlgn="base">
              <a:buNone/>
            </a:pPr>
            <a:r>
              <a:rPr lang="en-US" dirty="0" smtClean="0"/>
              <a:t>	Moral </a:t>
            </a:r>
            <a:r>
              <a:rPr lang="en-US" dirty="0" err="1" smtClean="0"/>
              <a:t>behaviour</a:t>
            </a:r>
            <a:r>
              <a:rPr lang="en-US" dirty="0" smtClean="0"/>
              <a:t> means </a:t>
            </a:r>
            <a:r>
              <a:rPr lang="en-US" dirty="0" err="1" smtClean="0"/>
              <a:t>behaviour</a:t>
            </a:r>
            <a:r>
              <a:rPr lang="en-US" dirty="0" smtClean="0"/>
              <a:t> in conformity with the moral code of the social group. The term ‘Moral’ comes from the Latin word ‘mores’ meaning manners, customs and folkways. Moral </a:t>
            </a:r>
            <a:r>
              <a:rPr lang="en-US" dirty="0" err="1" smtClean="0"/>
              <a:t>behaviour</a:t>
            </a:r>
            <a:r>
              <a:rPr lang="en-US" dirty="0" smtClean="0"/>
              <a:t> not only conforms to social standards but also it is carried out voluntarily. It is always a companied by a feeling of responsibility for one’s acts. It involves giving primary consideration to the welfare of the group and considering personal gain or desires as having secondary importance.</a:t>
            </a:r>
          </a:p>
          <a:p>
            <a:r>
              <a:rPr lang="en-US" b="1" dirty="0" smtClean="0"/>
              <a:t>2. Moral concept</a:t>
            </a:r>
            <a:r>
              <a:rPr lang="en-US" dirty="0" smtClean="0"/>
              <a:t>:</a:t>
            </a:r>
          </a:p>
          <a:p>
            <a:pPr>
              <a:buNone/>
            </a:pPr>
            <a:r>
              <a:rPr lang="en-US" dirty="0" smtClean="0"/>
              <a:t>	Moral concepts are the rules of </a:t>
            </a:r>
            <a:r>
              <a:rPr lang="en-US" dirty="0" err="1" smtClean="0"/>
              <a:t>behaviour</a:t>
            </a:r>
            <a:r>
              <a:rPr lang="en-US" dirty="0" smtClean="0"/>
              <a:t> to which the members of a culture become accustomed and which determine the expected </a:t>
            </a:r>
            <a:r>
              <a:rPr lang="en-US" dirty="0" err="1" smtClean="0"/>
              <a:t>behaviour</a:t>
            </a:r>
            <a:r>
              <a:rPr lang="en-US" dirty="0" smtClean="0"/>
              <a:t> patterns of all group members.</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a:spLocks noGrp="1"/>
          </p:cNvSpPr>
          <p:nvPr>
            <p:ph idx="1"/>
          </p:nvPr>
        </p:nvSpPr>
        <p:spPr>
          <a:xfrm>
            <a:off x="381000" y="533400"/>
            <a:ext cx="8553450" cy="5715000"/>
          </a:xfrm>
        </p:spPr>
        <p:txBody>
          <a:bodyPr/>
          <a:lstStyle/>
          <a:p>
            <a:pPr>
              <a:buNone/>
            </a:pPr>
            <a:r>
              <a:rPr lang="en-US" dirty="0" smtClean="0"/>
              <a:t>References</a:t>
            </a:r>
          </a:p>
          <a:p>
            <a:pPr>
              <a:buFont typeface="Wingdings" pitchFamily="2" charset="2"/>
              <a:buChar char="Ø"/>
            </a:pPr>
            <a:r>
              <a:rPr lang="en-US" dirty="0" smtClean="0"/>
              <a:t>Shaffer. David. R., and </a:t>
            </a:r>
            <a:r>
              <a:rPr lang="en-US" dirty="0" err="1" smtClean="0"/>
              <a:t>Kipp</a:t>
            </a:r>
            <a:r>
              <a:rPr lang="en-US" dirty="0" smtClean="0"/>
              <a:t>. Katherine., Developmental Psychology, Childhood and adolescence, 8</a:t>
            </a:r>
            <a:r>
              <a:rPr lang="en-US" baseline="30000" dirty="0" smtClean="0"/>
              <a:t>th</a:t>
            </a:r>
            <a:r>
              <a:rPr lang="en-US" dirty="0" smtClean="0"/>
              <a:t> edition, </a:t>
            </a:r>
            <a:r>
              <a:rPr lang="en-US" i="1" dirty="0" smtClean="0"/>
              <a:t>Wadsworth </a:t>
            </a:r>
            <a:r>
              <a:rPr lang="en-US" i="1" dirty="0" err="1" smtClean="0"/>
              <a:t>cengage</a:t>
            </a:r>
            <a:r>
              <a:rPr lang="en-US" i="1" dirty="0" smtClean="0"/>
              <a:t> learning.</a:t>
            </a:r>
          </a:p>
          <a:p>
            <a:pPr>
              <a:buFont typeface="Wingdings" pitchFamily="2" charset="2"/>
              <a:buChar char="Ø"/>
            </a:pPr>
            <a:r>
              <a:rPr lang="en-US" dirty="0" smtClean="0"/>
              <a:t>Google images and Google search</a:t>
            </a:r>
            <a:endParaRPr lang="en-US" sz="7200" b="1" dirty="0" smtClean="0">
              <a:solidFill>
                <a:srgbClr val="FF0066"/>
              </a:solidFill>
            </a:endParaRPr>
          </a:p>
          <a:p>
            <a:pPr algn="ctr">
              <a:buFont typeface="Wingdings 2" pitchFamily="18" charset="2"/>
              <a:buNone/>
            </a:pPr>
            <a:endParaRPr lang="en-US" sz="7200" b="1" dirty="0" smtClean="0">
              <a:solidFill>
                <a:srgbClr val="FF0066"/>
              </a:solidFill>
            </a:endParaRPr>
          </a:p>
          <a:p>
            <a:pPr algn="ctr">
              <a:buFont typeface="Wingdings 2" pitchFamily="18" charset="2"/>
              <a:buNone/>
            </a:pPr>
            <a:r>
              <a:rPr lang="en-US" sz="7200" b="1" dirty="0" smtClean="0">
                <a:solidFill>
                  <a:srgbClr val="FF0066"/>
                </a:solidFill>
              </a:rPr>
              <a:t>Thank </a:t>
            </a:r>
            <a:r>
              <a:rPr lang="en-US" sz="7200" b="1" dirty="0" smtClean="0">
                <a:solidFill>
                  <a:srgbClr val="FF0066"/>
                </a:solidFill>
              </a:rPr>
              <a:t>you</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82</TotalTime>
  <Words>553</Words>
  <Application>Microsoft Office PowerPoint</Application>
  <PresentationFormat>On-screen Show (4:3)</PresentationFormat>
  <Paragraphs>64</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Opulent</vt:lpstr>
      <vt:lpstr>Slide 1</vt:lpstr>
      <vt:lpstr>Meaning of Moral</vt:lpstr>
      <vt:lpstr>What is Moral Development?</vt:lpstr>
      <vt:lpstr>More about Moral Development?</vt:lpstr>
      <vt:lpstr>                  There are three components of morality:</vt:lpstr>
      <vt:lpstr>Slide 6</vt:lpstr>
      <vt:lpstr>Slide 7</vt:lpstr>
      <vt:lpstr>    Moral development includes moral behaviour and moral concepts:</vt:lpstr>
      <vt:lpstr>Slide 9</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DDS</dc:creator>
  <cp:lastModifiedBy>Vishal</cp:lastModifiedBy>
  <cp:revision>22</cp:revision>
  <dcterms:created xsi:type="dcterms:W3CDTF">2006-08-16T00:00:00Z</dcterms:created>
  <dcterms:modified xsi:type="dcterms:W3CDTF">2020-04-07T18:05:15Z</dcterms:modified>
</cp:coreProperties>
</file>